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3"/>
    <p:sldMasterId id="2147483651" r:id="rId4"/>
  </p:sldMasterIdLst>
  <p:notesMasterIdLst>
    <p:notesMasterId r:id="rId5"/>
  </p:notesMasterIdLst>
  <p:sldIdLst>
    <p:sldId id="256" r:id="rId6"/>
    <p:sldId id="257" r:id="rId7"/>
    <p:sldId id="258" r:id="rId8"/>
    <p:sldId id="259" r:id="rId9"/>
    <p:sldId id="260" r:id="rId10"/>
  </p:sldIdLst>
  <p:sldSz cx="12192000" cy="6858000"/>
  <p:notesSz cx="6858000" cy="9144000"/>
  <p:embeddedFontLst>
    <p:embeddedFont>
      <p:font typeface="Open Sans"/>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15" roundtripDataSignature="AMtx7mhphpZldrLI6/1eA+hbqJOkYQaJ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OpenSans-regular.fntdata"/><Relationship Id="rId10" Type="http://schemas.openxmlformats.org/officeDocument/2006/relationships/slide" Target="slides/slide5.xml"/><Relationship Id="rId13" Type="http://schemas.openxmlformats.org/officeDocument/2006/relationships/font" Target="fonts/OpenSans-italic.fntdata"/><Relationship Id="rId12" Type="http://schemas.openxmlformats.org/officeDocument/2006/relationships/font" Target="fonts/OpenSans-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57" name="Shape 57"/>
        <p:cNvGrpSpPr/>
        <p:nvPr/>
      </p:nvGrpSpPr>
      <p:grpSpPr>
        <a:xfrm>
          <a:off x="0" y="0"/>
          <a:ext cx="0" cy="0"/>
          <a:chOff x="0" y="0"/>
          <a:chExt cx="0" cy="0"/>
        </a:xfrm>
      </p:grpSpPr>
      <p:sp>
        <p:nvSpPr>
          <p:cNvPr id="58" name="Google Shape;58;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59" name="Google Shape;59;p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63" name="Shape 63"/>
        <p:cNvGrpSpPr/>
        <p:nvPr/>
      </p:nvGrpSpPr>
      <p:grpSpPr>
        <a:xfrm>
          <a:off x="0" y="0"/>
          <a:ext cx="0" cy="0"/>
          <a:chOff x="0" y="0"/>
          <a:chExt cx="0" cy="0"/>
        </a:xfrm>
      </p:grpSpPr>
      <p:sp>
        <p:nvSpPr>
          <p:cNvPr id="64" name="Google Shape;64;g3566176535c_0_5: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65" name="Google Shape;65;g3566176535c_0_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69" name="Shape 69"/>
        <p:cNvGrpSpPr/>
        <p:nvPr/>
      </p:nvGrpSpPr>
      <p:grpSpPr>
        <a:xfrm>
          <a:off x="0" y="0"/>
          <a:ext cx="0" cy="0"/>
          <a:chOff x="0" y="0"/>
          <a:chExt cx="0" cy="0"/>
        </a:xfrm>
      </p:grpSpPr>
      <p:sp>
        <p:nvSpPr>
          <p:cNvPr id="70" name="Google Shape;70;p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71" name="Google Shape;71;p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75" name="Shape 75"/>
        <p:cNvGrpSpPr/>
        <p:nvPr/>
      </p:nvGrpSpPr>
      <p:grpSpPr>
        <a:xfrm>
          <a:off x="0" y="0"/>
          <a:ext cx="0" cy="0"/>
          <a:chOff x="0" y="0"/>
          <a:chExt cx="0" cy="0"/>
        </a:xfrm>
      </p:grpSpPr>
      <p:sp>
        <p:nvSpPr>
          <p:cNvPr id="76" name="Google Shape;76;g3479c62becd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 name="Google Shape;77;g3479c62becd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lnSpc>
                <a:spcPct val="100000"/>
              </a:lnSpc>
              <a:spcBef>
                <a:spcPts val="0"/>
              </a:spcBef>
              <a:spcAft>
                <a:spcPts val="0"/>
              </a:spcAft>
              <a:buSzPts val="1400"/>
              <a:buAutoNum type="arabicPeriod"/>
            </a:pPr>
            <a:r>
              <a:rPr lang="en-US"/>
              <a:t>De deelnemers zitten al in groepen (activiteit 2). </a:t>
            </a:r>
            <a:endParaRPr/>
          </a:p>
          <a:p>
            <a:pPr marL="457200" lvl="0" indent="-317500" algn="l" rtl="0">
              <a:lnSpc>
                <a:spcPct val="100000"/>
              </a:lnSpc>
              <a:spcBef>
                <a:spcPts val="0"/>
              </a:spcBef>
              <a:spcAft>
                <a:spcPts val="0"/>
              </a:spcAft>
              <a:buSzPts val="1400"/>
              <a:buAutoNum type="arabicPeriod"/>
            </a:pPr>
            <a:r>
              <a:rPr lang="en-US"/>
              <a:t>Bv. De leerlingen kunnen de gevolgen van vervuiling beschrijven (onthouden), verschillende oplossingen vergelijken (analyseren) en een bewustmakingscampagne ontwerpen (creëren).</a:t>
            </a:r>
            <a:endParaRPr/>
          </a:p>
          <a:p>
            <a:pPr marL="457200" lvl="0" indent="-317500" algn="l" rtl="0">
              <a:lnSpc>
                <a:spcPct val="100000"/>
              </a:lnSpc>
              <a:spcBef>
                <a:spcPts val="0"/>
              </a:spcBef>
              <a:spcAft>
                <a:spcPts val="0"/>
              </a:spcAft>
              <a:buSzPts val="1400"/>
              <a:buAutoNum type="arabicPeriod"/>
            </a:pPr>
            <a:r>
              <a:rPr lang="en-US"/>
              <a:t>Bv. Hands-on activiteiten (experimenten, rollenspelen, projecten). Integratie van technologie (video's, gamification, virtuele excursies). Groepsdiscussies of debatten. </a:t>
            </a:r>
            <a:endParaRPr/>
          </a:p>
          <a:p>
            <a:pPr marL="457200" lvl="0" indent="-317500" algn="l" rtl="0">
              <a:lnSpc>
                <a:spcPct val="100000"/>
              </a:lnSpc>
              <a:spcBef>
                <a:spcPts val="0"/>
              </a:spcBef>
              <a:spcAft>
                <a:spcPts val="0"/>
              </a:spcAft>
              <a:buSzPts val="1400"/>
              <a:buAutoNum type="arabicPeriod"/>
            </a:pPr>
            <a:r>
              <a:rPr lang="en-US" sz="1100">
                <a:latin typeface="Arial"/>
                <a:ea typeface="Arial"/>
                <a:cs typeface="Arial"/>
                <a:sym typeface="Arial"/>
              </a:rPr>
              <a:t>Identificeer uitdagingen waarmee diverse leerlingen kunnen worden geconfronteerd en stel oplossingen voor (bijv. steigers, visuele hulpmiddelen, alternatieve beoordelingen).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latin typeface="Arial"/>
                <a:ea typeface="Arial"/>
                <a:cs typeface="Arial"/>
                <a:sym typeface="Arial"/>
              </a:rPr>
              <a:t>Groepen beslissen hoe het leren van de leerlingen wordt gemeten (bijv. quizzen, rubrics, zelfreflectie).</a:t>
            </a:r>
            <a:br>
              <a:rPr lang="en-US" sz="1100">
                <a:latin typeface="Arial"/>
                <a:ea typeface="Arial"/>
                <a:cs typeface="Arial"/>
                <a:sym typeface="Arial"/>
              </a:rPr>
            </a:br>
            <a:r>
              <a:rPr lang="en-US" sz="1100">
                <a:latin typeface="Arial"/>
                <a:ea typeface="Arial"/>
                <a:cs typeface="Arial"/>
                <a:sym typeface="Arial"/>
              </a:rPr>
              <a:t>Zorg ervoor dat de beoordelingen overeenstemmen met de leerdoelen in stap 2.</a:t>
            </a:r>
            <a:br>
              <a:rPr lang="en-US" sz="1100">
                <a:latin typeface="Arial"/>
                <a:ea typeface="Arial"/>
                <a:cs typeface="Arial"/>
                <a:sym typeface="Arial"/>
              </a:rPr>
            </a:br>
            <a:endParaRPr sz="1100">
              <a:latin typeface="Arial"/>
              <a:ea typeface="Arial"/>
              <a:cs typeface="Arial"/>
              <a:sym typeface="Arial"/>
            </a:endParaRPr>
          </a:p>
        </p:txBody>
      </p:sp>
      <p:sp>
        <p:nvSpPr>
          <p:cNvPr id="78" name="Google Shape;78;g3479c62becd_0_0:notes"/>
          <p:cNvSpPr txBox="1"/>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4" name="Shape 84"/>
        <p:cNvGrpSpPr/>
        <p:nvPr/>
      </p:nvGrpSpPr>
      <p:grpSpPr>
        <a:xfrm>
          <a:off x="0" y="0"/>
          <a:ext cx="0" cy="0"/>
          <a:chOff x="0" y="0"/>
          <a:chExt cx="0" cy="0"/>
        </a:xfrm>
      </p:grpSpPr>
      <p:sp>
        <p:nvSpPr>
          <p:cNvPr id="85" name="Google Shape;85;g35661765773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86" name="Google Shape;86;g35661765773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1.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8.jpg"/><Relationship Id="rId4" Type="http://schemas.openxmlformats.org/officeDocument/2006/relationships/image" Target="../media/image2.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1.png"/><Relationship Id="rId13" Type="http://schemas.openxmlformats.org/officeDocument/2006/relationships/image" Target="../media/image23.png"/><Relationship Id="rId12" Type="http://schemas.openxmlformats.org/officeDocument/2006/relationships/image" Target="../media/image22.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18.png"/><Relationship Id="rId4" Type="http://schemas.openxmlformats.org/officeDocument/2006/relationships/image" Target="../media/image20.png"/><Relationship Id="rId9" Type="http://schemas.openxmlformats.org/officeDocument/2006/relationships/image" Target="../media/image10.png"/><Relationship Id="rId5" Type="http://schemas.openxmlformats.org/officeDocument/2006/relationships/image" Target="../media/image4.png"/><Relationship Id="rId6" Type="http://schemas.openxmlformats.org/officeDocument/2006/relationships/image" Target="../media/image13.jpg"/><Relationship Id="rId7" Type="http://schemas.openxmlformats.org/officeDocument/2006/relationships/image" Target="../media/image25.png"/><Relationship Id="rId8"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666"/>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10"/>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12" name="Google Shape;12;p10"/>
          <p:cNvSpPr txBox="1"/>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3" name="Google Shape;13;p10"/>
          <p:cNvSpPr txBox="1"/>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4" name="Google Shape;14;p10"/>
          <p:cNvSpPr txBox="1"/>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4.jpg"/><Relationship Id="rId4" Type="http://schemas.openxmlformats.org/officeDocument/2006/relationships/hyperlink" Target="https://www.pexels.com/photo/people-holding-puzzle-pieces-6147365/" TargetMode="External"/></Relationships>
</file>

<file path=ppt/slides/_rels/slide5.xml.rels><?xml version="1.0" encoding="UTF-8" standalone="yes"?><Relationships xmlns="http://schemas.openxmlformats.org/package/2006/relationships"><Relationship Id="rId11" Type="http://schemas.openxmlformats.org/officeDocument/2006/relationships/image" Target="../media/image22.png"/><Relationship Id="rId10" Type="http://schemas.openxmlformats.org/officeDocument/2006/relationships/image" Target="../media/image12.png"/><Relationship Id="rId13" Type="http://schemas.openxmlformats.org/officeDocument/2006/relationships/hyperlink" Target="https://tinker-project.eu/elearning/" TargetMode="External"/><Relationship Id="rId12" Type="http://schemas.openxmlformats.org/officeDocument/2006/relationships/image" Target="../media/image23.png"/><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0.png"/><Relationship Id="rId4" Type="http://schemas.openxmlformats.org/officeDocument/2006/relationships/image" Target="../media/image4.png"/><Relationship Id="rId9" Type="http://schemas.openxmlformats.org/officeDocument/2006/relationships/image" Target="../media/image11.png"/><Relationship Id="rId15" Type="http://schemas.openxmlformats.org/officeDocument/2006/relationships/hyperlink" Target="https://creativecommons.org/licenses/by-nc-nd/4.0/" TargetMode="External"/><Relationship Id="rId14" Type="http://schemas.openxmlformats.org/officeDocument/2006/relationships/image" Target="../media/image19.png"/><Relationship Id="rId5" Type="http://schemas.openxmlformats.org/officeDocument/2006/relationships/image" Target="../media/image13.jpg"/><Relationship Id="rId6" Type="http://schemas.openxmlformats.org/officeDocument/2006/relationships/image" Target="../media/image25.png"/><Relationship Id="rId7" Type="http://schemas.openxmlformats.org/officeDocument/2006/relationships/image" Target="../media/image7.png"/><Relationship Id="rId8"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3"/>
          <p:cNvSpPr txBox="1"/>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62" name="Google Shape;62;p3"/>
          <p:cNvSpPr txBox="1"/>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lnSpcReduction="10000"/>
          </a:bodyPr>
          <a:lstStyle/>
          <a:p>
            <a:pPr marL="457200" lvl="0" indent="-406400" algn="l" rtl="0">
              <a:spcBef>
                <a:spcPts val="1000"/>
              </a:spcBef>
              <a:spcAft>
                <a:spcPts val="0"/>
              </a:spcAft>
              <a:buNone/>
            </a:pPr>
            <a:r>
              <a:rPr lang="en-US"/>
              <a:t>TINKER training voor basis- en secundair onderwijs</a:t>
            </a:r>
            <a:endParaRPr/>
          </a:p>
          <a:p>
            <a:pPr marL="457200" lvl="0" indent="-406400" algn="l" rtl="0">
              <a:lnSpc>
                <a:spcPct val="90000"/>
              </a:lnSpc>
              <a:spcBef>
                <a:spcPts val="100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3566176535c_0_5"/>
          <p:cNvSpPr txBox="1"/>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co-ontwerpen en evalueren van leerscenario's voor het onderwijzen en beoordelen van informatica in het lager secundair onderwijs, gebaseerd op het TINKER-raamwerk</a:t>
            </a:r>
            <a:endParaRPr/>
          </a:p>
        </p:txBody>
      </p:sp>
      <p:sp>
        <p:nvSpPr>
          <p:cNvPr id="68" name="Google Shape;68;g3566176535c_0_5"/>
          <p:cNvSpPr txBox="1"/>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8.5: Zelfreflectie, projectpresentatie en slotevenement</a:t>
            </a:r>
            <a:endParaRPr sz="1100">
              <a:solidFill>
                <a:srgbClr val="1D1D1B"/>
              </a:solidFill>
            </a:endParaRPr>
          </a:p>
          <a:p>
            <a:pPr marL="0" lvl="0" indent="0" algn="l" rtl="0">
              <a:lnSpc>
                <a:spcPct val="90000"/>
              </a:lnSpc>
              <a:spcBef>
                <a:spcPts val="0"/>
              </a:spcBef>
              <a:spcAft>
                <a:spcPts val="0"/>
              </a:spcAft>
              <a:buClr>
                <a:schemeClr val="dk1"/>
              </a:buClr>
              <a:buSzPts val="16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5"/>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Leerresultaten</a:t>
            </a:r>
            <a:endParaRPr/>
          </a:p>
        </p:txBody>
      </p:sp>
      <p:sp>
        <p:nvSpPr>
          <p:cNvPr id="74" name="Google Shape;74;p5"/>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Aan het eind van deze module zijn docenten in staat om:</a:t>
            </a:r>
            <a:endParaRPr/>
          </a:p>
          <a:p>
            <a:pPr marL="914400" lvl="1" indent="-254000" algn="l" rtl="0">
              <a:lnSpc>
                <a:spcPct val="90000"/>
              </a:lnSpc>
              <a:spcBef>
                <a:spcPts val="500"/>
              </a:spcBef>
              <a:spcAft>
                <a:spcPts val="0"/>
              </a:spcAft>
              <a:buSzPts val="1800"/>
              <a:buNone/>
            </a:pPr>
            <a:r>
              <a:t/>
            </a:r>
            <a:endParaRPr/>
          </a:p>
          <a:p>
            <a:pPr marL="825500" marR="0" lvl="0" indent="-457200" algn="l" rtl="0">
              <a:lnSpc>
                <a:spcPct val="90000"/>
              </a:lnSpc>
              <a:spcBef>
                <a:spcPts val="1000"/>
              </a:spcBef>
              <a:spcAft>
                <a:spcPts val="0"/>
              </a:spcAft>
              <a:buClr>
                <a:schemeClr val="accent4"/>
              </a:buClr>
              <a:buSzPts val="2200"/>
              <a:buFont typeface="Arial"/>
              <a:buAutoNum type="arabicPeriod"/>
            </a:pPr>
            <a:r>
              <a:rPr lang="en-US"/>
              <a:t>Duidelijke en betekenisvolle leerscenario's ontwikkelen die aansluiten bij de doelstellingen van het project en het curriculum.</a:t>
            </a:r>
            <a:endParaRPr/>
          </a:p>
          <a:p>
            <a:pPr marL="825500" marR="0" lvl="0" indent="-457200" algn="l" rtl="0">
              <a:lnSpc>
                <a:spcPct val="90000"/>
              </a:lnSpc>
              <a:spcBef>
                <a:spcPts val="1000"/>
              </a:spcBef>
              <a:spcAft>
                <a:spcPts val="0"/>
              </a:spcAft>
              <a:buClr>
                <a:schemeClr val="accent4"/>
              </a:buClr>
              <a:buSzPts val="2200"/>
              <a:buFont typeface="Arial"/>
              <a:buAutoNum type="arabicPeriod"/>
            </a:pPr>
            <a:r>
              <a:rPr lang="en-US"/>
              <a:t>Differentiatie- en inclusiestrategieën integreren om diverse leerlingen in leerscenario's tegemoet te komen. </a:t>
            </a:r>
            <a:endParaRPr/>
          </a:p>
          <a:p>
            <a:pPr marL="571500" marR="0" lvl="0" indent="-203200" algn="l" rtl="0">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3479c62becd_0_0"/>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 Activiteit 1 - Ontwikkeling van een leerscenario </a:t>
            </a:r>
            <a:endParaRPr b="1"/>
          </a:p>
        </p:txBody>
      </p:sp>
      <p:sp>
        <p:nvSpPr>
          <p:cNvPr id="81" name="Google Shape;81;g3479c62becd_0_0"/>
          <p:cNvSpPr txBox="1"/>
          <p:nvPr>
            <p:ph type="body" idx="1"/>
          </p:nvPr>
        </p:nvSpPr>
        <p:spPr>
          <a:xfrm>
            <a:off x="97973" y="881750"/>
            <a:ext cx="4523100" cy="5870100"/>
          </a:xfrm>
          <a:prstGeom prst="rect">
            <a:avLst/>
          </a:prstGeom>
          <a:noFill/>
          <a:ln>
            <a:noFill/>
          </a:ln>
        </p:spPr>
        <p:txBody>
          <a:bodyPr spcFirstLastPara="1" wrap="square" lIns="91425" tIns="45700" rIns="91425" bIns="45700" anchor="t" anchorCtr="0">
            <a:noAutofit/>
          </a:bodyPr>
          <a:lstStyle/>
          <a:p>
            <a:pPr marL="457200" lvl="0" indent="-368300" algn="l" rtl="0">
              <a:lnSpc>
                <a:spcPct val="90000"/>
              </a:lnSpc>
              <a:spcBef>
                <a:spcPts val="1000"/>
              </a:spcBef>
              <a:spcAft>
                <a:spcPts val="0"/>
              </a:spcAft>
              <a:buSzPts val="2200"/>
              <a:buAutoNum type="arabicPeriod"/>
            </a:pPr>
            <a:r>
              <a:rPr lang="en-US"/>
              <a:t>Elke groep kiest een onderwerp dat relevant is voor hun vakgebied en hun niveau. </a:t>
            </a:r>
            <a:endParaRPr/>
          </a:p>
          <a:p>
            <a:pPr marL="457200" lvl="0" indent="-368300" algn="l" rtl="0">
              <a:lnSpc>
                <a:spcPct val="90000"/>
              </a:lnSpc>
              <a:spcBef>
                <a:spcPts val="0"/>
              </a:spcBef>
              <a:spcAft>
                <a:spcPts val="0"/>
              </a:spcAft>
              <a:buSzPts val="2200"/>
              <a:buAutoNum type="arabicPeriod"/>
            </a:pPr>
            <a:r>
              <a:rPr lang="en-US"/>
              <a:t>Gebruik de taxonomie van Bloom en definieer minstens 3 leerdoelen op verschillende cognitieve niveaus. </a:t>
            </a:r>
            <a:endParaRPr/>
          </a:p>
          <a:p>
            <a:pPr marL="457200" lvl="0" indent="-368300" algn="l" rtl="0">
              <a:lnSpc>
                <a:spcPct val="90000"/>
              </a:lnSpc>
              <a:spcBef>
                <a:spcPts val="0"/>
              </a:spcBef>
              <a:spcAft>
                <a:spcPts val="0"/>
              </a:spcAft>
              <a:buSzPts val="2200"/>
              <a:buAutoNum type="arabicPeriod"/>
            </a:pPr>
            <a:r>
              <a:rPr lang="en-US"/>
              <a:t>Ontwerp je activiteiten en zorg ervoor dat ze boeiend zijn voor de leerlingen. </a:t>
            </a:r>
            <a:endParaRPr/>
          </a:p>
          <a:p>
            <a:pPr marL="457200" lvl="0" indent="-368300" algn="l" rtl="0">
              <a:lnSpc>
                <a:spcPct val="90000"/>
              </a:lnSpc>
              <a:spcBef>
                <a:spcPts val="0"/>
              </a:spcBef>
              <a:spcAft>
                <a:spcPts val="0"/>
              </a:spcAft>
              <a:buSzPts val="2200"/>
              <a:buAutoNum type="arabicPeriod"/>
            </a:pPr>
            <a:r>
              <a:rPr lang="en-US"/>
              <a:t>Zorg ervoor dat je lesplan inclusief is. </a:t>
            </a:r>
            <a:endParaRPr/>
          </a:p>
          <a:p>
            <a:pPr marL="457200" lvl="0" indent="-368300" algn="l" rtl="0">
              <a:lnSpc>
                <a:spcPct val="90000"/>
              </a:lnSpc>
              <a:spcBef>
                <a:spcPts val="0"/>
              </a:spcBef>
              <a:spcAft>
                <a:spcPts val="0"/>
              </a:spcAft>
              <a:buSzPts val="2200"/>
              <a:buAutoNum type="arabicPeriod"/>
            </a:pPr>
            <a:r>
              <a:rPr lang="en-US"/>
              <a:t>Een beoordelingsmethode ontwikkelen.</a:t>
            </a:r>
            <a:endParaRPr/>
          </a:p>
          <a:p>
            <a:pPr marL="457200" lvl="0" indent="-368300" algn="l" rtl="0">
              <a:lnSpc>
                <a:spcPct val="90000"/>
              </a:lnSpc>
              <a:spcBef>
                <a:spcPts val="0"/>
              </a:spcBef>
              <a:spcAft>
                <a:spcPts val="0"/>
              </a:spcAft>
              <a:buSzPts val="2200"/>
              <a:buAutoNum type="arabicPeriod"/>
            </a:pPr>
            <a:r>
              <a:rPr lang="en-US"/>
              <a:t>Presenteer je leerscenario.  </a:t>
            </a:r>
            <a:endParaRPr/>
          </a:p>
        </p:txBody>
      </p:sp>
      <p:pic>
        <p:nvPicPr>
          <p:cNvPr id="82" name="Google Shape;82;g3479c62becd_0_0" title="pexels-diva-plavalaguna-6147365.jpg"/>
          <p:cNvPicPr preferRelativeResize="0"/>
          <p:nvPr/>
        </p:nvPicPr>
        <p:blipFill rotWithShape="1">
          <a:blip r:embed="rId3">
            <a:alphaModFix/>
          </a:blip>
          <a:srcRect l="0" t="0" r="0" b="0"/>
          <a:stretch/>
        </p:blipFill>
        <p:spPr>
          <a:xfrm>
            <a:off x="4733323" y="1223300"/>
            <a:ext cx="7017549" cy="4677224"/>
          </a:xfrm>
          <a:prstGeom prst="rect">
            <a:avLst/>
          </a:prstGeom>
          <a:noFill/>
          <a:ln>
            <a:noFill/>
          </a:ln>
        </p:spPr>
      </p:pic>
      <p:sp>
        <p:nvSpPr>
          <p:cNvPr id="83" name="Google Shape;83;g3479c62becd_0_0"/>
          <p:cNvSpPr txBox="1"/>
          <p:nvPr/>
        </p:nvSpPr>
        <p:spPr>
          <a:xfrm>
            <a:off x="8939050" y="5991950"/>
            <a:ext cx="2343000" cy="579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bron: </a:t>
            </a:r>
            <a:r>
              <a:rPr lang="en-US" sz="1400" b="0" i="0" u="sng" strike="noStrike" cap="none">
                <a:solidFill>
                  <a:schemeClr val="hlink"/>
                </a:solidFill>
                <a:latin typeface="Arial"/>
                <a:ea typeface="Arial"/>
                <a:cs typeface="Arial"/>
                <a:sym typeface="Arial"/>
                <a:hlinkClick r:id="rId4"/>
              </a:rPr>
              <a:t>pexels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g35661765773_0_0"/>
          <p:cNvGrpSpPr/>
          <p:nvPr/>
        </p:nvGrpSpPr>
        <p:grpSpPr>
          <a:xfrm>
            <a:off x="2179811" y="4729766"/>
            <a:ext cx="7832078" cy="1110328"/>
            <a:chOff x="2179603" y="4888792"/>
            <a:chExt cx="7798544" cy="1110328"/>
          </a:xfrm>
        </p:grpSpPr>
        <p:pic>
          <p:nvPicPr>
            <p:cNvPr id="89" name="Google Shape;89;g35661765773_0_0"/>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90" name="Google Shape;90;g35661765773_0_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91" name="Google Shape;91;g35661765773_0_0"/>
            <p:cNvPicPr preferRelativeResize="0"/>
            <p:nvPr/>
          </p:nvPicPr>
          <p:blipFill rotWithShape="1">
            <a:blip r:embed="rId5">
              <a:alphaModFix/>
            </a:blip>
            <a:srcRect l="0" t="0" r="0" b="0"/>
            <a:stretch/>
          </p:blipFill>
          <p:spPr>
            <a:xfrm>
              <a:off x="5134273" y="4888792"/>
              <a:ext cx="1053679" cy="602102"/>
            </a:xfrm>
            <a:prstGeom prst="rect">
              <a:avLst/>
            </a:prstGeom>
            <a:noFill/>
            <a:ln>
              <a:noFill/>
            </a:ln>
          </p:spPr>
        </p:pic>
        <p:pic>
          <p:nvPicPr>
            <p:cNvPr id="92" name="Google Shape;92;g35661765773_0_0"/>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93" name="Google Shape;93;g35661765773_0_0"/>
            <p:cNvPicPr preferRelativeResize="0"/>
            <p:nvPr/>
          </p:nvPicPr>
          <p:blipFill rotWithShape="1">
            <a:blip r:embed="rId7">
              <a:alphaModFix/>
            </a:blip>
            <a:srcRect l="6518" t="2903" r="6456" b="0"/>
            <a:stretch/>
          </p:blipFill>
          <p:spPr>
            <a:xfrm>
              <a:off x="7781600" y="4945247"/>
              <a:ext cx="2196547" cy="545647"/>
            </a:xfrm>
            <a:prstGeom prst="rect">
              <a:avLst/>
            </a:prstGeom>
            <a:noFill/>
            <a:ln>
              <a:noFill/>
            </a:ln>
          </p:spPr>
        </p:pic>
        <p:pic>
          <p:nvPicPr>
            <p:cNvPr id="94" name="Google Shape;94;g35661765773_0_0"/>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95" name="Google Shape;95;g35661765773_0_0"/>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96" name="Google Shape;96;g35661765773_0_0"/>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97" name="Google Shape;97;g35661765773_0_0"/>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98" name="Google Shape;98;g35661765773_0_0"/>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99" name="Google Shape;99;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Beschikbaar op </a:t>
            </a:r>
            <a:r>
              <a:rPr lang="en-US" sz="1100" b="0" i="0" u="sng" strike="noStrike" cap="none">
                <a:solidFill>
                  <a:schemeClr val="hlink"/>
                </a:solidFill>
                <a:latin typeface="Calibri"/>
                <a:ea typeface="Calibri"/>
                <a:cs typeface="Calibri"/>
                <a:sym typeface="Calibri"/>
                <a:hlinkClick r:id="rId13"/>
              </a:rPr>
              <a:t>https://tinker-project.eu/elearning/</a:t>
            </a:r>
            <a:endParaRPr sz="1100" b="0" i="0" u="none" strike="noStrike" cap="none">
              <a:solidFill>
                <a:srgbClr val="16C45B"/>
              </a:solidFill>
              <a:latin typeface="Calibri"/>
              <a:ea typeface="Calibri"/>
              <a:cs typeface="Calibri"/>
              <a:sym typeface="Calibri"/>
            </a:endParaRPr>
          </a:p>
        </p:txBody>
      </p:sp>
      <p:pic>
        <p:nvPicPr>
          <p:cNvPr id="100" name="Google Shape;100;g35661765773_0_0"/>
          <p:cNvPicPr preferRelativeResize="0"/>
          <p:nvPr/>
        </p:nvPicPr>
        <p:blipFill rotWithShape="1">
          <a:blip r:embed="rId14">
            <a:alphaModFix/>
          </a:blip>
          <a:srcRect l="0" t="0" r="0" b="0"/>
          <a:stretch/>
        </p:blipFill>
        <p:spPr>
          <a:xfrm>
            <a:off x="4222188" y="3563650"/>
            <a:ext cx="1171575" cy="409575"/>
          </a:xfrm>
          <a:prstGeom prst="rect">
            <a:avLst/>
          </a:prstGeom>
          <a:noFill/>
          <a:ln>
            <a:noFill/>
          </a:ln>
        </p:spPr>
      </p:pic>
      <p:sp>
        <p:nvSpPr>
          <p:cNvPr id="101" name="Google Shape;101;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Deze publicatie valt onder de </a:t>
            </a:r>
            <a:r>
              <a:rPr lang="en-US" sz="1200" b="1" i="1" u="none" strike="noStrike" cap="none">
                <a:solidFill>
                  <a:srgbClr val="1D1D1B"/>
                </a:solidFill>
                <a:latin typeface="Calibri"/>
                <a:ea typeface="Calibri"/>
                <a:cs typeface="Calibri"/>
                <a:sym typeface="Calibri"/>
              </a:rPr>
              <a:t>Creative Commons Naamsvermelding-NietCommercieel-GeenDerivaten 4.0 Internationale </a:t>
            </a:r>
            <a:r>
              <a:rPr lang="en-US" sz="1200" b="1" i="0" u="none" strike="noStrike" cap="none">
                <a:solidFill>
                  <a:srgbClr val="1D1D1B"/>
                </a:solidFill>
                <a:latin typeface="Calibri"/>
                <a:ea typeface="Calibri"/>
                <a:cs typeface="Calibri"/>
                <a:sym typeface="Calibri"/>
              </a:rPr>
              <a:t>Licentie (</a:t>
            </a:r>
            <a:r>
              <a:rPr lang="en-US" sz="1200" b="1" i="0" u="sng" strike="noStrike" cap="none">
                <a:solidFill>
                  <a:srgbClr val="16C45B"/>
                </a:solidFill>
                <a:latin typeface="Calibri"/>
                <a:ea typeface="Calibri"/>
                <a:cs typeface="Calibri"/>
                <a:sym typeface="Calibri"/>
                <a:hlinkClick r:id="rId15">
                  <a:extLst>
                    <a:ext uri="{A12FA001-AC4F-418D-AE19-62706E023703}">
                      <ahyp:hlinkCl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2014-07-11T09:12:14.0000000Z</dcterms:created>
  <dc:creator>2Fast4u</dc:creator>
  <keywords>, docId:88A112F286AE33E2B6940D8A460C69F8</keywords>
</coreProperties>
</file>